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67" r:id="rId7"/>
    <p:sldId id="261" r:id="rId8"/>
    <p:sldId id="262" r:id="rId9"/>
    <p:sldId id="264" r:id="rId10"/>
    <p:sldId id="268" r:id="rId11"/>
    <p:sldId id="265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9C008-49F2-8A47-8775-51B6F5AF5E24}" v="115" dt="2023-06-28T12:01:38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7"/>
    <p:restoredTop sz="96132"/>
  </p:normalViewPr>
  <p:slideViewPr>
    <p:cSldViewPr snapToGrid="0">
      <p:cViewPr>
        <p:scale>
          <a:sx n="117" d="100"/>
          <a:sy n="117" d="100"/>
        </p:scale>
        <p:origin x="53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6/27/23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58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0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5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6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4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8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6/27/23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4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84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urful light bulb with business icons">
            <a:extLst>
              <a:ext uri="{FF2B5EF4-FFF2-40B4-BE49-F238E27FC236}">
                <a16:creationId xmlns:a16="http://schemas.microsoft.com/office/drawing/2014/main" id="{9C0962D4-8848-DA1B-9B85-107A655BC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11465" b="81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6CE9E-6B10-E588-68F8-EF02FA39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DE" sz="4400" dirty="0">
                <a:solidFill>
                  <a:schemeClr val="tx1"/>
                </a:solidFill>
              </a:rPr>
              <a:t>Quickcure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8DA12-DB20-284C-BEB4-C9B1068F6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graphics, graphic design, drawing&#10;&#10;Description automatically generated">
            <a:extLst>
              <a:ext uri="{FF2B5EF4-FFF2-40B4-BE49-F238E27FC236}">
                <a16:creationId xmlns:a16="http://schemas.microsoft.com/office/drawing/2014/main" id="{CCC447E6-3BA8-BFAC-B710-45B436C4F6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728" y="712632"/>
            <a:ext cx="4916557" cy="49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3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3A14-3C1A-6165-361D-D7657B71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07D0-9673-1DBE-A178-D9A32CFE2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337852" cy="3849624"/>
          </a:xfrm>
        </p:spPr>
        <p:txBody>
          <a:bodyPr numCol="2"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per Hospital		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A42030-C1E4-A8F5-1301-DF8D2F620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62075"/>
              </p:ext>
            </p:extLst>
          </p:nvPr>
        </p:nvGraphicFramePr>
        <p:xfrm>
          <a:off x="1242481" y="2520564"/>
          <a:ext cx="3929270" cy="2160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8695">
                  <a:extLst>
                    <a:ext uri="{9D8B030D-6E8A-4147-A177-3AD203B41FA5}">
                      <a16:colId xmlns:a16="http://schemas.microsoft.com/office/drawing/2014/main" val="820060632"/>
                    </a:ext>
                  </a:extLst>
                </a:gridCol>
                <a:gridCol w="1230575">
                  <a:extLst>
                    <a:ext uri="{9D8B030D-6E8A-4147-A177-3AD203B41FA5}">
                      <a16:colId xmlns:a16="http://schemas.microsoft.com/office/drawing/2014/main" val="1492961552"/>
                    </a:ext>
                  </a:extLst>
                </a:gridCol>
              </a:tblGrid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DE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Physical Layer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Price in Dollar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352016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RFID Chip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>
                          <a:effectLst/>
                        </a:rPr>
                        <a:t>0,19</a:t>
                      </a:r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005251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Reader x2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>
                          <a:effectLst/>
                        </a:rPr>
                        <a:t>2000</a:t>
                      </a:r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815331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Printer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>
                          <a:effectLst/>
                        </a:rPr>
                        <a:t>1700</a:t>
                      </a:r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30233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Laptop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>
                          <a:effectLst/>
                        </a:rPr>
                        <a:t>500</a:t>
                      </a:r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79464"/>
                  </a:ext>
                </a:extLst>
              </a:tr>
              <a:tr h="36001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Setting up cost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u="none" strike="noStrike" dirty="0">
                          <a:effectLst/>
                        </a:rPr>
                        <a:t>3000</a:t>
                      </a:r>
                      <a:endParaRPr lang="en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34088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FA37BE-E60D-10AB-D5F6-B9871E0B7C36}"/>
              </a:ext>
            </a:extLst>
          </p:cNvPr>
          <p:cNvSpPr txBox="1">
            <a:spLocks/>
          </p:cNvSpPr>
          <p:nvPr/>
        </p:nvSpPr>
        <p:spPr>
          <a:xfrm>
            <a:off x="5522843" y="2171505"/>
            <a:ext cx="6337852" cy="3849624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 pricing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: </a:t>
            </a:r>
          </a:p>
          <a:p>
            <a:r>
              <a:rPr lang="de-DE" dirty="0"/>
              <a:t>Hospitals: </a:t>
            </a:r>
          </a:p>
          <a:p>
            <a:pPr lvl="1"/>
            <a:r>
              <a:rPr lang="de-DE" dirty="0"/>
              <a:t>Setup </a:t>
            </a:r>
            <a:r>
              <a:rPr lang="de-DE" dirty="0" err="1"/>
              <a:t>fee</a:t>
            </a:r>
            <a:r>
              <a:rPr lang="de-DE" dirty="0"/>
              <a:t> 6.200€ (</a:t>
            </a:r>
            <a:r>
              <a:rPr lang="de-DE" dirty="0" err="1"/>
              <a:t>without</a:t>
            </a:r>
            <a:r>
              <a:rPr lang="de-DE" dirty="0"/>
              <a:t> a </a:t>
            </a:r>
            <a:r>
              <a:rPr lang="de-DE" dirty="0" err="1"/>
              <a:t>margin</a:t>
            </a:r>
            <a:r>
              <a:rPr lang="de-DE" dirty="0"/>
              <a:t>) </a:t>
            </a:r>
          </a:p>
          <a:p>
            <a:pPr lvl="2"/>
            <a:r>
              <a:rPr lang="de-DE" dirty="0" err="1"/>
              <a:t>Montly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annual </a:t>
            </a:r>
            <a:r>
              <a:rPr lang="de-DE" dirty="0" err="1"/>
              <a:t>subscription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hospital</a:t>
            </a:r>
            <a:r>
              <a:rPr lang="de-DE" dirty="0"/>
              <a:t> e.g. </a:t>
            </a:r>
            <a:r>
              <a:rPr lang="de-DE" dirty="0" err="1"/>
              <a:t>small</a:t>
            </a:r>
            <a:r>
              <a:rPr lang="de-DE" dirty="0"/>
              <a:t> 500€, large 1.000€ -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pay-as-you-use</a:t>
            </a:r>
            <a:endParaRPr lang="de-DE" dirty="0"/>
          </a:p>
          <a:p>
            <a:r>
              <a:rPr lang="de-DE" dirty="0"/>
              <a:t>Government Health Departments: </a:t>
            </a:r>
          </a:p>
          <a:p>
            <a:pPr lvl="1"/>
            <a:r>
              <a:rPr lang="de-DE" dirty="0"/>
              <a:t>Same </a:t>
            </a:r>
            <a:r>
              <a:rPr lang="de-DE" dirty="0" err="1"/>
              <a:t>system</a:t>
            </a:r>
            <a:r>
              <a:rPr lang="de-DE" dirty="0"/>
              <a:t>, but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quantities</a:t>
            </a:r>
            <a:r>
              <a:rPr lang="de-DE" dirty="0"/>
              <a:t> </a:t>
            </a:r>
            <a:r>
              <a:rPr lang="de-DE" dirty="0" err="1"/>
              <a:t>heavely</a:t>
            </a:r>
            <a:r>
              <a:rPr lang="de-DE" dirty="0"/>
              <a:t> </a:t>
            </a:r>
            <a:r>
              <a:rPr lang="de-DE" dirty="0" err="1"/>
              <a:t>discounted</a:t>
            </a:r>
            <a:r>
              <a:rPr lang="de-DE" dirty="0"/>
              <a:t> </a:t>
            </a:r>
          </a:p>
          <a:p>
            <a:r>
              <a:rPr lang="de-DE" dirty="0"/>
              <a:t>Insurance Companies: </a:t>
            </a:r>
          </a:p>
          <a:p>
            <a:pPr lvl="1"/>
            <a:r>
              <a:rPr lang="de-DE" dirty="0"/>
              <a:t>Charge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(flat </a:t>
            </a:r>
            <a:r>
              <a:rPr lang="de-DE" dirty="0" err="1"/>
              <a:t>fee</a:t>
            </a:r>
            <a:r>
              <a:rPr lang="de-DE" dirty="0"/>
              <a:t> per </a:t>
            </a:r>
            <a:r>
              <a:rPr lang="de-DE" dirty="0" err="1"/>
              <a:t>referral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savings</a:t>
            </a:r>
            <a:r>
              <a:rPr lang="de-DE" dirty="0"/>
              <a:t> possible)</a:t>
            </a:r>
          </a:p>
          <a:p>
            <a:r>
              <a:rPr lang="de-DE" dirty="0"/>
              <a:t>Customers: 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, but an annual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subscribtion</a:t>
            </a:r>
            <a:r>
              <a:rPr lang="de-DE" dirty="0"/>
              <a:t> </a:t>
            </a:r>
            <a:r>
              <a:rPr lang="de-DE" dirty="0" err="1"/>
              <a:t>wouldn´t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daily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all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! </a:t>
            </a:r>
          </a:p>
          <a:p>
            <a:endParaRPr lang="de-DE" dirty="0"/>
          </a:p>
          <a:p>
            <a:pPr marL="0" indent="0">
              <a:buFont typeface="Garamond" pitchFamily="18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26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FDF6-33E5-8AD0-CD16-D150D6BA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Our Team 	</a:t>
            </a:r>
          </a:p>
        </p:txBody>
      </p:sp>
      <p:pic>
        <p:nvPicPr>
          <p:cNvPr id="7" name="Picture 6" descr="A person in a black turtleneck&#10;&#10;Description automatically generated with low confidence">
            <a:extLst>
              <a:ext uri="{FF2B5EF4-FFF2-40B4-BE49-F238E27FC236}">
                <a16:creationId xmlns:a16="http://schemas.microsoft.com/office/drawing/2014/main" id="{180766ED-BBEF-2F62-FBF7-9B0BCF39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23" y="1977964"/>
            <a:ext cx="2611500" cy="39221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0C0BBEBA-1A4E-B68D-5425-24521F68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93" y="2171995"/>
            <a:ext cx="2796092" cy="37281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icture containing human face, person, clothing, outdoor&#10;&#10;Description automatically generated">
            <a:extLst>
              <a:ext uri="{FF2B5EF4-FFF2-40B4-BE49-F238E27FC236}">
                <a16:creationId xmlns:a16="http://schemas.microsoft.com/office/drawing/2014/main" id="{49DF3B8B-DF57-5214-F3B4-8EADEA13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585" y="2074240"/>
            <a:ext cx="2797199" cy="3729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CB2F5C-D7BF-84A7-D9B4-B01F1FFAE5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05" r="13445" b="2200"/>
          <a:stretch/>
        </p:blipFill>
        <p:spPr>
          <a:xfrm>
            <a:off x="337456" y="2445423"/>
            <a:ext cx="3262352" cy="32983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88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B198-C634-2BEB-FBB9-8BE68D09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16765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GB" dirty="0">
                <a:effectLst/>
                <a:latin typeface="Helvetica" pitchFamily="2" charset="0"/>
              </a:rPr>
              <a:t>Problem Statement #4: The Role of Al in Healthcare</a:t>
            </a:r>
            <a:br>
              <a:rPr lang="en-GB" dirty="0">
                <a:effectLst/>
                <a:latin typeface="Helvetica" pitchFamily="2" charset="0"/>
              </a:rPr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9460C-2B7E-8B2A-4126-07605B38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Context:</a:t>
            </a:r>
          </a:p>
          <a:p>
            <a:pPr marL="274320" lvl="1" indent="0">
              <a:buNone/>
            </a:pPr>
            <a:r>
              <a:rPr lang="en-GB" dirty="0">
                <a:effectLst/>
                <a:latin typeface="Helvetica" pitchFamily="2" charset="0"/>
              </a:rPr>
              <a:t>Emergency and urgent care facilities are now increasingly enabling appointments and registering ahead of arrival for a speedy experience and a heads up on long wait times. Each of these scheduling services is tied to a particular system/provider. Create an online experience where users can search Emergency Dept/Urgent Care options by zip codes for availability across provider systems. Quite simply, who close to me can see me the soonest? Develop a solution using Al.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09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A998-A5DA-05AA-3333-22741917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DAC7-8A65-39B1-72BA-15E65F7C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Accodring to XX waiting times xxx</a:t>
            </a:r>
          </a:p>
          <a:p>
            <a:r>
              <a:rPr lang="en-GB" dirty="0"/>
              <a:t>N</a:t>
            </a:r>
            <a:r>
              <a:rPr lang="en-DE" dirty="0"/>
              <a:t>o efficient locating of patient -&gt; leads to longer waiting time in the hospital </a:t>
            </a:r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  <a:p>
            <a:pPr>
              <a:buFontTx/>
              <a:buChar char="-"/>
            </a:pPr>
            <a:r>
              <a:rPr lang="en-DE" dirty="0"/>
              <a:t>Leads to increased waiting times, less effiency and an exspecially for the impatient longer waitingtime </a:t>
            </a:r>
          </a:p>
          <a:p>
            <a:pPr>
              <a:buFontTx/>
              <a:buChar char="-"/>
            </a:pPr>
            <a:r>
              <a:rPr lang="en-GB" dirty="0"/>
              <a:t>Despite various attempts to improve hospital efficiency, patients still lack real-time information about wait times, which could help them choose the most suitable hospital.</a:t>
            </a: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963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A998-A5DA-05AA-3333-22741917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DAC7-8A65-39B1-72BA-15E65F7C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Regulations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The General Data </a:t>
            </a:r>
            <a:r>
              <a:rPr lang="de-DE" dirty="0" err="1"/>
              <a:t>Protection</a:t>
            </a:r>
            <a:r>
              <a:rPr lang="de-DE" dirty="0"/>
              <a:t> Regulation (GDPR) in </a:t>
            </a:r>
            <a:r>
              <a:rPr lang="de-DE" dirty="0" err="1"/>
              <a:t>the</a:t>
            </a:r>
            <a:r>
              <a:rPr lang="de-DE" dirty="0"/>
              <a:t> EU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strict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personal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, </a:t>
            </a:r>
            <a:r>
              <a:rPr lang="de-DE" dirty="0" err="1"/>
              <a:t>stored</a:t>
            </a:r>
            <a:r>
              <a:rPr lang="de-DE" dirty="0"/>
              <a:t> and </a:t>
            </a:r>
            <a:r>
              <a:rPr lang="de-DE" dirty="0" err="1"/>
              <a:t>used</a:t>
            </a:r>
            <a:r>
              <a:rPr lang="de-DE" dirty="0"/>
              <a:t>. This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AI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complies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strict</a:t>
            </a:r>
            <a:r>
              <a:rPr lang="de-DE" dirty="0"/>
              <a:t> </a:t>
            </a:r>
            <a:r>
              <a:rPr lang="de-DE" dirty="0" err="1"/>
              <a:t>regulations</a:t>
            </a:r>
            <a:r>
              <a:rPr lang="de-DE" dirty="0"/>
              <a:t> </a:t>
            </a:r>
          </a:p>
          <a:p>
            <a:r>
              <a:rPr lang="en-DE" dirty="0"/>
              <a:t>Liability: </a:t>
            </a:r>
          </a:p>
          <a:p>
            <a:pPr lvl="1"/>
            <a:r>
              <a:rPr lang="en-DE" dirty="0"/>
              <a:t>If an AI system makes a mistake by for example giving the output “it´s no severe illness and most likely XY – you can wait 10h” it can be difficult to determine who is liable </a:t>
            </a:r>
          </a:p>
          <a:p>
            <a:pPr lvl="2"/>
            <a:r>
              <a:rPr lang="en-GB" dirty="0"/>
              <a:t>A</a:t>
            </a:r>
            <a:r>
              <a:rPr lang="en-DE" dirty="0"/>
              <a:t>nd apart from the damages on the patient, a really big PR problem –&gt; better start with a functiong “small AI” with a lower risk for patients and business and develop it further</a:t>
            </a:r>
          </a:p>
          <a:p>
            <a:pPr lvl="2"/>
            <a:endParaRPr lang="en-DE" dirty="0"/>
          </a:p>
          <a:p>
            <a:r>
              <a:rPr lang="en-DE" dirty="0"/>
              <a:t>Hospitals: </a:t>
            </a:r>
          </a:p>
          <a:p>
            <a:pPr lvl="1"/>
            <a:r>
              <a:rPr lang="en-DE" dirty="0"/>
              <a:t>Hospitals often use different systems which sometimes doesent even provide an interface – a solution has to be independ</a:t>
            </a:r>
            <a:r>
              <a:rPr lang="en-GB" dirty="0"/>
              <a:t>e</a:t>
            </a:r>
            <a:r>
              <a:rPr lang="en-DE" dirty="0"/>
              <a:t>nt with no dependency in order to function with in a big scale and in various hospitals </a:t>
            </a:r>
          </a:p>
          <a:p>
            <a:pPr lvl="2"/>
            <a:endParaRPr lang="en-DE" dirty="0"/>
          </a:p>
          <a:p>
            <a:pPr lvl="2"/>
            <a:endParaRPr lang="en-DE" dirty="0"/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2188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7291-A176-AE34-3BF1-126D528A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Solution: Application/IT Layer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C956-F420-9413-BDF6-085AC432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geographical locations and current wait times, our software uses AI to advise the best hospital for treatment in real-time.</a:t>
            </a:r>
          </a:p>
          <a:p>
            <a:r>
              <a:rPr lang="en-GB" dirty="0"/>
              <a:t>This offers patients the power to make knowledgeable decisions and lessens the stress related to hospital visits.</a:t>
            </a:r>
          </a:p>
          <a:p>
            <a:r>
              <a:rPr lang="en-GB" dirty="0"/>
              <a:t>Our system calculates predicted wait times using data from RFID chips, offering highly accurate and up-to-date data. </a:t>
            </a:r>
          </a:p>
          <a:p>
            <a:pPr lvl="1"/>
            <a:r>
              <a:rPr lang="en-GB" dirty="0"/>
              <a:t>Why RFID ? It allows us to track </a:t>
            </a:r>
            <a:r>
              <a:rPr lang="en-GB" b="1" dirty="0"/>
              <a:t>all </a:t>
            </a:r>
            <a:r>
              <a:rPr lang="en-GB" dirty="0"/>
              <a:t>Patients (also these wo don´t use the application) and allows live predictions since it knows how many people are waiting in each hospital right now!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320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B6E8-2E7F-B8C3-5527-92A8FE54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Solution: Physical Layer</a:t>
            </a:r>
          </a:p>
        </p:txBody>
      </p:sp>
      <p:pic>
        <p:nvPicPr>
          <p:cNvPr id="6" name="Content Placeholder 5" descr="Crawl outline">
            <a:extLst>
              <a:ext uri="{FF2B5EF4-FFF2-40B4-BE49-F238E27FC236}">
                <a16:creationId xmlns:a16="http://schemas.microsoft.com/office/drawing/2014/main" id="{9A692B69-D50C-7233-0CF6-F087D80D2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3100771"/>
            <a:ext cx="656458" cy="65645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79F8A5-28FB-E911-1D4F-58D500660126}"/>
              </a:ext>
            </a:extLst>
          </p:cNvPr>
          <p:cNvSpPr/>
          <p:nvPr/>
        </p:nvSpPr>
        <p:spPr>
          <a:xfrm>
            <a:off x="2600373" y="3340341"/>
            <a:ext cx="2128307" cy="92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Entrance/Exit 	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A973B7-384C-CAFB-44EC-E0D91B6E6516}"/>
              </a:ext>
            </a:extLst>
          </p:cNvPr>
          <p:cNvCxnSpPr>
            <a:cxnSpLocks/>
          </p:cNvCxnSpPr>
          <p:nvPr/>
        </p:nvCxnSpPr>
        <p:spPr>
          <a:xfrm flipH="1">
            <a:off x="1593273" y="2586059"/>
            <a:ext cx="249382" cy="514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17B169-809B-E4A2-C713-F8C3287668C9}"/>
              </a:ext>
            </a:extLst>
          </p:cNvPr>
          <p:cNvSpPr txBox="1"/>
          <p:nvPr/>
        </p:nvSpPr>
        <p:spPr>
          <a:xfrm>
            <a:off x="1593273" y="2216727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Patient with Pain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BCFB23-5299-4E9B-86A1-A526E6497220}"/>
              </a:ext>
            </a:extLst>
          </p:cNvPr>
          <p:cNvSpPr/>
          <p:nvPr/>
        </p:nvSpPr>
        <p:spPr>
          <a:xfrm>
            <a:off x="4728680" y="3340341"/>
            <a:ext cx="2128307" cy="15392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      Reception 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7CDAB-3613-318C-3BB3-68E2C7825F9E}"/>
              </a:ext>
            </a:extLst>
          </p:cNvPr>
          <p:cNvSpPr/>
          <p:nvPr/>
        </p:nvSpPr>
        <p:spPr>
          <a:xfrm>
            <a:off x="5605795" y="1968741"/>
            <a:ext cx="2128307" cy="1371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Waiting Room 	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DF588D-7B24-0462-C56A-6B22864A56F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723258" y="3429000"/>
            <a:ext cx="151870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CE4967-D79C-B3DB-197A-401EEF6DE3E7}"/>
              </a:ext>
            </a:extLst>
          </p:cNvPr>
          <p:cNvCxnSpPr/>
          <p:nvPr/>
        </p:nvCxnSpPr>
        <p:spPr>
          <a:xfrm>
            <a:off x="653811" y="6186054"/>
            <a:ext cx="825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DE8694-AACB-F3AC-9EE6-CCA0BDF3EE05}"/>
              </a:ext>
            </a:extLst>
          </p:cNvPr>
          <p:cNvSpPr txBox="1"/>
          <p:nvPr/>
        </p:nvSpPr>
        <p:spPr>
          <a:xfrm>
            <a:off x="487557" y="6172201"/>
            <a:ext cx="164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n the way 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ECC85D-71FE-BDE1-484A-1521332573D1}"/>
              </a:ext>
            </a:extLst>
          </p:cNvPr>
          <p:cNvSpPr/>
          <p:nvPr/>
        </p:nvSpPr>
        <p:spPr>
          <a:xfrm>
            <a:off x="7734101" y="1975062"/>
            <a:ext cx="2128307" cy="669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      Treatment 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C6222-FA5E-78E0-F7B5-13539D499D1A}"/>
              </a:ext>
            </a:extLst>
          </p:cNvPr>
          <p:cNvSpPr/>
          <p:nvPr/>
        </p:nvSpPr>
        <p:spPr>
          <a:xfrm>
            <a:off x="7734102" y="2638136"/>
            <a:ext cx="2128307" cy="669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      Treatment 	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A6AF96-C770-DB89-0A04-CB3680454AF1}"/>
              </a:ext>
            </a:extLst>
          </p:cNvPr>
          <p:cNvSpPr/>
          <p:nvPr/>
        </p:nvSpPr>
        <p:spPr>
          <a:xfrm>
            <a:off x="7734102" y="3307531"/>
            <a:ext cx="2128307" cy="669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      Treatment 	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F2F888-71FA-C91C-E140-1691F6A24C85}"/>
              </a:ext>
            </a:extLst>
          </p:cNvPr>
          <p:cNvCxnSpPr/>
          <p:nvPr/>
        </p:nvCxnSpPr>
        <p:spPr>
          <a:xfrm>
            <a:off x="4315691" y="3429000"/>
            <a:ext cx="82597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E306AF-899C-AEB0-8EE1-605AD55F245B}"/>
              </a:ext>
            </a:extLst>
          </p:cNvPr>
          <p:cNvCxnSpPr>
            <a:cxnSpLocks/>
          </p:cNvCxnSpPr>
          <p:nvPr/>
        </p:nvCxnSpPr>
        <p:spPr>
          <a:xfrm>
            <a:off x="5109677" y="3517660"/>
            <a:ext cx="181742" cy="4677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5339F3-9026-25F0-566A-4C91963FE842}"/>
              </a:ext>
            </a:extLst>
          </p:cNvPr>
          <p:cNvSpPr txBox="1"/>
          <p:nvPr/>
        </p:nvSpPr>
        <p:spPr>
          <a:xfrm>
            <a:off x="4728679" y="4864965"/>
            <a:ext cx="2128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Patient gets his papers + a printed RFID sticker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03450-B512-3E93-014B-1765166BB50B}"/>
              </a:ext>
            </a:extLst>
          </p:cNvPr>
          <p:cNvCxnSpPr>
            <a:cxnSpLocks/>
          </p:cNvCxnSpPr>
          <p:nvPr/>
        </p:nvCxnSpPr>
        <p:spPr>
          <a:xfrm flipV="1">
            <a:off x="6168534" y="3340340"/>
            <a:ext cx="190702" cy="696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29D352-5715-1948-08F7-99A5C442BD2B}"/>
              </a:ext>
            </a:extLst>
          </p:cNvPr>
          <p:cNvCxnSpPr/>
          <p:nvPr/>
        </p:nvCxnSpPr>
        <p:spPr>
          <a:xfrm>
            <a:off x="6096000" y="3340340"/>
            <a:ext cx="5739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D71DDB-B3D4-E6DD-6F2E-3813C41B34C6}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2893784"/>
            <a:ext cx="236754" cy="315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8AA387-7DFF-9358-7E5E-6372538AC767}"/>
              </a:ext>
            </a:extLst>
          </p:cNvPr>
          <p:cNvCxnSpPr/>
          <p:nvPr/>
        </p:nvCxnSpPr>
        <p:spPr>
          <a:xfrm>
            <a:off x="2313399" y="6187449"/>
            <a:ext cx="5739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7DA487-A5E8-D4BE-F97C-F9C356D52C4F}"/>
              </a:ext>
            </a:extLst>
          </p:cNvPr>
          <p:cNvSpPr txBox="1"/>
          <p:nvPr/>
        </p:nvSpPr>
        <p:spPr>
          <a:xfrm>
            <a:off x="2302501" y="6166916"/>
            <a:ext cx="164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RFID Scanner 1</a:t>
            </a:r>
            <a:endParaRPr lang="en-D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CD99362-6FEF-DF81-6DA4-D360A547D0E7}"/>
              </a:ext>
            </a:extLst>
          </p:cNvPr>
          <p:cNvCxnSpPr>
            <a:cxnSpLocks/>
          </p:cNvCxnSpPr>
          <p:nvPr/>
        </p:nvCxnSpPr>
        <p:spPr>
          <a:xfrm>
            <a:off x="5857822" y="2309759"/>
            <a:ext cx="22055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D42090-6E6E-174A-DA4A-37C7EA9F92B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792832" y="2972834"/>
            <a:ext cx="1941270" cy="78439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872A7DF-BDBD-07E4-2F43-BD6A54398DDB}"/>
              </a:ext>
            </a:extLst>
          </p:cNvPr>
          <p:cNvCxnSpPr>
            <a:cxnSpLocks/>
          </p:cNvCxnSpPr>
          <p:nvPr/>
        </p:nvCxnSpPr>
        <p:spPr>
          <a:xfrm flipH="1">
            <a:off x="3576719" y="3751517"/>
            <a:ext cx="2208569" cy="28551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F46962-4CFB-FCF8-5B6F-615AD8E1F06D}"/>
              </a:ext>
            </a:extLst>
          </p:cNvPr>
          <p:cNvCxnSpPr>
            <a:cxnSpLocks/>
          </p:cNvCxnSpPr>
          <p:nvPr/>
        </p:nvCxnSpPr>
        <p:spPr>
          <a:xfrm flipH="1">
            <a:off x="1479789" y="4057565"/>
            <a:ext cx="2087046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D931A86-9AC5-F8C1-9E79-86B632FAEFBF}"/>
              </a:ext>
            </a:extLst>
          </p:cNvPr>
          <p:cNvCxnSpPr>
            <a:cxnSpLocks/>
          </p:cNvCxnSpPr>
          <p:nvPr/>
        </p:nvCxnSpPr>
        <p:spPr>
          <a:xfrm>
            <a:off x="2600373" y="3365031"/>
            <a:ext cx="0" cy="899984"/>
          </a:xfrm>
          <a:prstGeom prst="line">
            <a:avLst/>
          </a:prstGeom>
          <a:ln w="88900" cmpd="tri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EE7A799-B5DA-F905-E7CE-FEEDAEE36EE1}"/>
              </a:ext>
            </a:extLst>
          </p:cNvPr>
          <p:cNvCxnSpPr>
            <a:cxnSpLocks/>
          </p:cNvCxnSpPr>
          <p:nvPr/>
        </p:nvCxnSpPr>
        <p:spPr>
          <a:xfrm flipH="1">
            <a:off x="4003964" y="6166916"/>
            <a:ext cx="677039" cy="0"/>
          </a:xfrm>
          <a:prstGeom prst="line">
            <a:avLst/>
          </a:prstGeom>
          <a:ln w="88900" cmpd="tri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77BE0B7-3183-28C5-A66D-32DCD645B119}"/>
              </a:ext>
            </a:extLst>
          </p:cNvPr>
          <p:cNvSpPr txBox="1"/>
          <p:nvPr/>
        </p:nvSpPr>
        <p:spPr>
          <a:xfrm>
            <a:off x="3856657" y="6166916"/>
            <a:ext cx="212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RFID Scanner 1I</a:t>
            </a:r>
            <a:endParaRPr lang="en-DE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E2392B5-6068-BCBF-2902-94969C5A629D}"/>
              </a:ext>
            </a:extLst>
          </p:cNvPr>
          <p:cNvCxnSpPr>
            <a:cxnSpLocks/>
          </p:cNvCxnSpPr>
          <p:nvPr/>
        </p:nvCxnSpPr>
        <p:spPr>
          <a:xfrm flipH="1">
            <a:off x="5943600" y="6166916"/>
            <a:ext cx="2087046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7CD6D11-792A-9FD6-B0CE-64DD06882AD9}"/>
              </a:ext>
            </a:extLst>
          </p:cNvPr>
          <p:cNvSpPr txBox="1"/>
          <p:nvPr/>
        </p:nvSpPr>
        <p:spPr>
          <a:xfrm>
            <a:off x="5834794" y="6166916"/>
            <a:ext cx="212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out</a:t>
            </a:r>
            <a:endParaRPr lang="en-DE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F61C4D-431A-EAE4-0086-FBAD878D59A5}"/>
              </a:ext>
            </a:extLst>
          </p:cNvPr>
          <p:cNvSpPr txBox="1"/>
          <p:nvPr/>
        </p:nvSpPr>
        <p:spPr>
          <a:xfrm>
            <a:off x="7218218" y="3976926"/>
            <a:ext cx="3906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RFID Scanner 1: </a:t>
            </a:r>
            <a:r>
              <a:rPr lang="en-DE" dirty="0"/>
              <a:t>stamps the time </a:t>
            </a:r>
            <a:r>
              <a:rPr lang="en-DE" dirty="0">
                <a:solidFill>
                  <a:srgbClr val="FF0000"/>
                </a:solidFill>
              </a:rPr>
              <a:t>(t</a:t>
            </a:r>
            <a:r>
              <a:rPr lang="en-DE" baseline="-25000" dirty="0">
                <a:solidFill>
                  <a:srgbClr val="FF0000"/>
                </a:solidFill>
              </a:rPr>
              <a:t>e</a:t>
            </a:r>
            <a:r>
              <a:rPr lang="en-DE" dirty="0">
                <a:solidFill>
                  <a:srgbClr val="FF0000"/>
                </a:solidFill>
              </a:rPr>
              <a:t>) </a:t>
            </a:r>
            <a:r>
              <a:rPr lang="en-DE" dirty="0"/>
              <a:t>and checks the person in (without any specific work from him)</a:t>
            </a:r>
          </a:p>
          <a:p>
            <a:r>
              <a:rPr lang="en-DE" b="1" dirty="0"/>
              <a:t>RFID Scanner II: </a:t>
            </a:r>
            <a:r>
              <a:rPr lang="en-DE" dirty="0"/>
              <a:t>stamps the time </a:t>
            </a:r>
            <a:r>
              <a:rPr lang="en-DE" dirty="0">
                <a:solidFill>
                  <a:srgbClr val="FF0000"/>
                </a:solidFill>
              </a:rPr>
              <a:t>(t</a:t>
            </a:r>
            <a:r>
              <a:rPr lang="en-DE" baseline="-25000" dirty="0">
                <a:solidFill>
                  <a:srgbClr val="FF0000"/>
                </a:solidFill>
              </a:rPr>
              <a:t>f</a:t>
            </a:r>
            <a:r>
              <a:rPr lang="en-DE" dirty="0">
                <a:solidFill>
                  <a:srgbClr val="FF0000"/>
                </a:solidFill>
              </a:rPr>
              <a:t>) </a:t>
            </a:r>
            <a:r>
              <a:rPr lang="en-DE" dirty="0"/>
              <a:t>when the P. leaves the hospital</a:t>
            </a:r>
          </a:p>
        </p:txBody>
      </p:sp>
      <p:pic>
        <p:nvPicPr>
          <p:cNvPr id="64" name="Graphic 63" descr="Confused person outline">
            <a:extLst>
              <a:ext uri="{FF2B5EF4-FFF2-40B4-BE49-F238E27FC236}">
                <a16:creationId xmlns:a16="http://schemas.microsoft.com/office/drawing/2014/main" id="{883488F0-BD44-8854-A147-4AC0FD62F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267" y="3764973"/>
            <a:ext cx="656449" cy="65644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55F0BB7-0E47-BD79-A125-7D80F8320DBF}"/>
              </a:ext>
            </a:extLst>
          </p:cNvPr>
          <p:cNvSpPr txBox="1"/>
          <p:nvPr/>
        </p:nvSpPr>
        <p:spPr>
          <a:xfrm>
            <a:off x="1378527" y="4657266"/>
            <a:ext cx="241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Patient (with at least a bit) less pain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6CBACBD-A8FA-87EB-8BCE-376186992ABB}"/>
              </a:ext>
            </a:extLst>
          </p:cNvPr>
          <p:cNvCxnSpPr>
            <a:cxnSpLocks/>
            <a:endCxn id="64" idx="2"/>
          </p:cNvCxnSpPr>
          <p:nvPr/>
        </p:nvCxnSpPr>
        <p:spPr>
          <a:xfrm flipH="1" flipV="1">
            <a:off x="1256492" y="4421422"/>
            <a:ext cx="136706" cy="353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6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AAC7-7670-38A8-18A1-C5642BBC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Product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7C497-C50A-C698-FB73-DC953067A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Picture 3" descr="A picture containing text, graphics, graphic design, drawing&#10;&#10;Description automatically generated">
            <a:extLst>
              <a:ext uri="{FF2B5EF4-FFF2-40B4-BE49-F238E27FC236}">
                <a16:creationId xmlns:a16="http://schemas.microsoft.com/office/drawing/2014/main" id="{9AFE3679-DEDA-590E-C40C-E04330D8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0099" y="4827643"/>
            <a:ext cx="1125101" cy="112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3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3D-870F-4978-57AE-DB9D64B5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C697-837F-3344-3F8D-D327C17AB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39074"/>
            <a:ext cx="10058400" cy="4113670"/>
          </a:xfrm>
        </p:spPr>
        <p:txBody>
          <a:bodyPr>
            <a:normAutofit/>
          </a:bodyPr>
          <a:lstStyle/>
          <a:p>
            <a:r>
              <a:rPr lang="en-GB" dirty="0"/>
              <a:t>Patients:</a:t>
            </a:r>
          </a:p>
          <a:p>
            <a:pPr lvl="1"/>
            <a:r>
              <a:rPr lang="en-GB" dirty="0"/>
              <a:t>Reduced waiting time </a:t>
            </a:r>
          </a:p>
          <a:p>
            <a:pPr lvl="1"/>
            <a:r>
              <a:rPr lang="en-GB" dirty="0"/>
              <a:t>Faster access to medical treatment </a:t>
            </a:r>
          </a:p>
          <a:p>
            <a:pPr lvl="1"/>
            <a:r>
              <a:rPr lang="en-GB" dirty="0"/>
              <a:t>The “right decision” for a hospital in emergency situation is made by the application </a:t>
            </a:r>
          </a:p>
          <a:p>
            <a:r>
              <a:rPr lang="en-GB" dirty="0"/>
              <a:t>Hospitals: </a:t>
            </a:r>
          </a:p>
          <a:p>
            <a:pPr lvl="1"/>
            <a:r>
              <a:rPr lang="en-GB" dirty="0"/>
              <a:t>Better relocation of patients </a:t>
            </a:r>
          </a:p>
          <a:p>
            <a:pPr lvl="1"/>
            <a:r>
              <a:rPr lang="en-GB" dirty="0"/>
              <a:t>Reduced demand-peaks </a:t>
            </a:r>
          </a:p>
          <a:p>
            <a:pPr lvl="1"/>
            <a:r>
              <a:rPr lang="en-GB" dirty="0"/>
              <a:t>more efficient way to predict the demand which leads to a better planning of </a:t>
            </a:r>
            <a:r>
              <a:rPr lang="en-GB" dirty="0" err="1"/>
              <a:t>ressources</a:t>
            </a:r>
            <a:endParaRPr lang="en-GB" dirty="0"/>
          </a:p>
          <a:p>
            <a:r>
              <a:rPr lang="en-GB" dirty="0"/>
              <a:t>Health Insurances: </a:t>
            </a:r>
          </a:p>
          <a:p>
            <a:pPr lvl="1"/>
            <a:r>
              <a:rPr lang="en-GB" dirty="0"/>
              <a:t>Faster treatment can lead to reduced long term costs</a:t>
            </a:r>
          </a:p>
          <a:p>
            <a:pPr lvl="1"/>
            <a:r>
              <a:rPr lang="en-GB" dirty="0"/>
              <a:t>Satisfied  “customers” </a:t>
            </a:r>
          </a:p>
        </p:txBody>
      </p:sp>
    </p:spTree>
    <p:extLst>
      <p:ext uri="{BB962C8B-B14F-4D97-AF65-F5344CB8AC3E}">
        <p14:creationId xmlns:p14="http://schemas.microsoft.com/office/powerpoint/2010/main" val="292764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3A14-3C1A-6165-361D-D7657B71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Marketing and Sales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07D0-9673-1DBE-A178-D9A32CFE2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181"/>
            <a:ext cx="10058400" cy="38496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DE" sz="2600" dirty="0"/>
              <a:t>To who are going to sell this solution?</a:t>
            </a:r>
          </a:p>
          <a:p>
            <a:pPr marL="0" indent="0">
              <a:buNone/>
            </a:pPr>
            <a:r>
              <a:rPr lang="de-DE" sz="1800" b="1" dirty="0"/>
              <a:t>Stakeholders:</a:t>
            </a:r>
          </a:p>
          <a:p>
            <a:pPr marL="0" indent="0">
              <a:buNone/>
            </a:pPr>
            <a:r>
              <a:rPr lang="de-DE" b="1" dirty="0"/>
              <a:t>	Hospitals : </a:t>
            </a:r>
            <a:r>
              <a:rPr lang="de-DE" dirty="0"/>
              <a:t>Benefit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and </a:t>
            </a:r>
            <a:r>
              <a:rPr lang="de-DE" dirty="0" err="1"/>
              <a:t>satisfaction</a:t>
            </a:r>
            <a:r>
              <a:rPr lang="de-DE" dirty="0"/>
              <a:t>. Can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subscription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-time </a:t>
            </a:r>
            <a:r>
              <a:rPr lang="de-DE" dirty="0" err="1"/>
              <a:t>purchase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	Government Health Departments</a:t>
            </a:r>
            <a:r>
              <a:rPr lang="de-DE" dirty="0"/>
              <a:t>: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healthcare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. Can </a:t>
            </a:r>
            <a:r>
              <a:rPr lang="de-DE" dirty="0" err="1"/>
              <a:t>fund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healthcare</a:t>
            </a:r>
            <a:r>
              <a:rPr lang="de-DE" dirty="0"/>
              <a:t> 				</a:t>
            </a:r>
            <a:r>
              <a:rPr lang="de-DE" dirty="0" err="1"/>
              <a:t>improvement</a:t>
            </a:r>
            <a:r>
              <a:rPr lang="de-DE" dirty="0"/>
              <a:t> initiatives.</a:t>
            </a:r>
          </a:p>
          <a:p>
            <a:pPr marL="0" indent="0">
              <a:buNone/>
            </a:pPr>
            <a:r>
              <a:rPr lang="de-DE" b="1" dirty="0"/>
              <a:t>	Insurance Companies: </a:t>
            </a:r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and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outcomes</a:t>
            </a:r>
            <a:r>
              <a:rPr lang="de-DE" dirty="0"/>
              <a:t>. Can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cost-saving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b="1" dirty="0"/>
              <a:t>	</a:t>
            </a:r>
            <a:r>
              <a:rPr lang="de-DE" b="1" dirty="0" err="1"/>
              <a:t>Patients</a:t>
            </a:r>
            <a:r>
              <a:rPr lang="de-DE" b="1" dirty="0"/>
              <a:t>: </a:t>
            </a:r>
            <a:r>
              <a:rPr lang="de-DE" dirty="0" err="1"/>
              <a:t>Desire</a:t>
            </a:r>
            <a:r>
              <a:rPr lang="de-DE" dirty="0"/>
              <a:t> quick care. Can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freemium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premium </a:t>
            </a:r>
            <a:r>
              <a:rPr lang="de-DE" dirty="0" err="1"/>
              <a:t>features</a:t>
            </a:r>
            <a:r>
              <a:rPr lang="de-DE" dirty="0"/>
              <a:t> at a </a:t>
            </a:r>
            <a:r>
              <a:rPr lang="de-DE" dirty="0" err="1"/>
              <a:t>cost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sz="1800" b="1" dirty="0"/>
              <a:t>Sales </a:t>
            </a:r>
            <a:r>
              <a:rPr lang="de-DE" sz="1800" b="1" dirty="0" err="1"/>
              <a:t>Strategies</a:t>
            </a:r>
            <a:r>
              <a:rPr lang="de-DE" sz="1800" b="1" dirty="0"/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/>
              <a:t>Direct</a:t>
            </a:r>
            <a:r>
              <a:rPr lang="de-DE" b="1" dirty="0"/>
              <a:t> Sales: </a:t>
            </a:r>
            <a:r>
              <a:rPr lang="de-DE" dirty="0" err="1"/>
              <a:t>Reach</a:t>
            </a:r>
            <a:r>
              <a:rPr lang="de-DE" dirty="0"/>
              <a:t> out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hospitals</a:t>
            </a:r>
            <a:r>
              <a:rPr lang="de-DE" dirty="0"/>
              <a:t>, </a:t>
            </a:r>
            <a:r>
              <a:rPr lang="de-DE" dirty="0" err="1"/>
              <a:t>clinics</a:t>
            </a:r>
            <a:r>
              <a:rPr lang="de-DE" dirty="0"/>
              <a:t>, and </a:t>
            </a:r>
            <a:r>
              <a:rPr lang="de-DE" dirty="0" err="1"/>
              <a:t>government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departments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studies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/>
              <a:t>Partnerships: </a:t>
            </a:r>
            <a:r>
              <a:rPr lang="de-DE" dirty="0" err="1"/>
              <a:t>Collaborate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healthcare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companies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/>
              <a:t>Content Marketing: </a:t>
            </a:r>
            <a:r>
              <a:rPr lang="de-DE" dirty="0"/>
              <a:t>Write </a:t>
            </a:r>
            <a:r>
              <a:rPr lang="de-DE" dirty="0" err="1"/>
              <a:t>blogs</a:t>
            </a:r>
            <a:r>
              <a:rPr lang="de-DE" dirty="0"/>
              <a:t>, </a:t>
            </a:r>
            <a:r>
              <a:rPr lang="de-DE" dirty="0" err="1"/>
              <a:t>articles</a:t>
            </a:r>
            <a:r>
              <a:rPr lang="de-DE" dirty="0"/>
              <a:t>, and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papers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/>
              <a:t>Digital Marketing: </a:t>
            </a:r>
            <a:r>
              <a:rPr lang="de-DE" dirty="0"/>
              <a:t>Use SEO and social </a:t>
            </a:r>
            <a:r>
              <a:rPr lang="de-DE" dirty="0" err="1"/>
              <a:t>media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online </a:t>
            </a:r>
            <a:r>
              <a:rPr lang="de-DE" dirty="0" err="1"/>
              <a:t>visibility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/>
              <a:t>Trade Shows and </a:t>
            </a:r>
            <a:r>
              <a:rPr lang="de-DE" b="1" dirty="0" err="1"/>
              <a:t>Conferences</a:t>
            </a:r>
            <a:r>
              <a:rPr lang="de-DE" b="1" dirty="0"/>
              <a:t>: </a:t>
            </a:r>
            <a:r>
              <a:rPr lang="de-DE" dirty="0"/>
              <a:t>Network </a:t>
            </a:r>
            <a:r>
              <a:rPr lang="de-DE" dirty="0" err="1"/>
              <a:t>with</a:t>
            </a:r>
            <a:r>
              <a:rPr lang="de-DE" dirty="0"/>
              <a:t> potential </a:t>
            </a:r>
            <a:r>
              <a:rPr lang="de-DE" dirty="0" err="1"/>
              <a:t>customers</a:t>
            </a:r>
            <a:r>
              <a:rPr lang="de-DE" dirty="0"/>
              <a:t>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511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940</Words>
  <Application>Microsoft Macintosh PowerPoint</Application>
  <PresentationFormat>Widescreen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Garamond</vt:lpstr>
      <vt:lpstr>Gill Sans MT</vt:lpstr>
      <vt:lpstr>Helvetica</vt:lpstr>
      <vt:lpstr>SavonVTI</vt:lpstr>
      <vt:lpstr>Quickcure</vt:lpstr>
      <vt:lpstr>Problem Statement #4: The Role of Al in Healthcare </vt:lpstr>
      <vt:lpstr>The Problem </vt:lpstr>
      <vt:lpstr>Challenges</vt:lpstr>
      <vt:lpstr>Solution: Application/IT Layer </vt:lpstr>
      <vt:lpstr>Solution: Physical Layer</vt:lpstr>
      <vt:lpstr>Product Demo</vt:lpstr>
      <vt:lpstr>Benefits </vt:lpstr>
      <vt:lpstr>Marketing and Sales </vt:lpstr>
      <vt:lpstr>Costs </vt:lpstr>
      <vt:lpstr>Our Team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Thorben Peithmann</dc:creator>
  <cp:lastModifiedBy>Thorben Peithmann</cp:lastModifiedBy>
  <cp:revision>2</cp:revision>
  <dcterms:created xsi:type="dcterms:W3CDTF">2023-06-27T19:14:48Z</dcterms:created>
  <dcterms:modified xsi:type="dcterms:W3CDTF">2023-06-28T12:06:15Z</dcterms:modified>
</cp:coreProperties>
</file>